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62" r:id="rId2"/>
    <p:sldId id="387" r:id="rId3"/>
    <p:sldId id="406" r:id="rId4"/>
    <p:sldId id="409" r:id="rId5"/>
    <p:sldId id="408" r:id="rId6"/>
    <p:sldId id="407" r:id="rId7"/>
    <p:sldId id="415" r:id="rId8"/>
    <p:sldId id="416" r:id="rId9"/>
    <p:sldId id="412" r:id="rId10"/>
    <p:sldId id="410" r:id="rId11"/>
    <p:sldId id="417" r:id="rId12"/>
    <p:sldId id="419" r:id="rId13"/>
    <p:sldId id="418" r:id="rId14"/>
    <p:sldId id="420" r:id="rId15"/>
    <p:sldId id="357" r:id="rId16"/>
    <p:sldId id="360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4F"/>
    <a:srgbClr val="BE4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381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381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381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381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381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381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151515"/>
          </a:solidFill>
        </a:fill>
      </a:tcStyle>
    </a:band2H>
    <a:firstCol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51515"/>
          </a:solidFill>
        </a:fill>
      </a:tcStyle>
    </a:lastRow>
    <a:fir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38100" cap="flat">
              <a:solidFill>
                <a:srgbClr val="151515"/>
              </a:solidFill>
              <a:prstDash val="solid"/>
              <a:round/>
            </a:ln>
          </a:top>
          <a:bottom>
            <a:ln w="127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151515"/>
        </a:fontRef>
        <a:srgbClr val="151515"/>
      </a:tcTxStyle>
      <a:tcStyle>
        <a:tcBdr>
          <a:left>
            <a:ln w="12700" cap="flat">
              <a:solidFill>
                <a:srgbClr val="151515"/>
              </a:solidFill>
              <a:prstDash val="solid"/>
              <a:round/>
            </a:ln>
          </a:left>
          <a:right>
            <a:ln w="12700" cap="flat">
              <a:solidFill>
                <a:srgbClr val="151515"/>
              </a:solidFill>
              <a:prstDash val="solid"/>
              <a:round/>
            </a:ln>
          </a:right>
          <a:top>
            <a:ln w="12700" cap="flat">
              <a:solidFill>
                <a:srgbClr val="151515"/>
              </a:solidFill>
              <a:prstDash val="solid"/>
              <a:round/>
            </a:ln>
          </a:top>
          <a:bottom>
            <a:ln w="38100" cap="flat">
              <a:solidFill>
                <a:srgbClr val="151515"/>
              </a:solidFill>
              <a:prstDash val="solid"/>
              <a:round/>
            </a:ln>
          </a:bottom>
          <a:insideH>
            <a:ln w="12700" cap="flat">
              <a:solidFill>
                <a:srgbClr val="151515"/>
              </a:solidFill>
              <a:prstDash val="solid"/>
              <a:round/>
            </a:ln>
          </a:insideH>
          <a:insideV>
            <a:ln w="12700" cap="flat">
              <a:solidFill>
                <a:srgbClr val="15151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8"/>
  </p:normalViewPr>
  <p:slideViewPr>
    <p:cSldViewPr snapToGrid="0">
      <p:cViewPr varScale="1">
        <p:scale>
          <a:sx n="128" d="100"/>
          <a:sy n="128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3978e996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3978e996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do we transition from walls of text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rich interactive GUI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33A403F5-B6A7-E35B-7DF0-23C7F9DC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49955939-09D4-AF74-BE17-D4B8276CB3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17E6093F-C51A-0F0E-A3EC-D3A456D75D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5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066D7500-6047-9F6F-43F1-98218244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3F6A1A94-631C-EBB9-3F1E-CC7BD250C6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FB8D3469-B5FE-6848-BF5A-2E029770C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974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8" name="Shape 10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algn="r">
              <a:buSzPct val="100000"/>
              <a:buChar char="•"/>
            </a:pPr>
            <a:r>
              <a:t>I hope these 20 minutes got you excited</a:t>
            </a:r>
          </a:p>
          <a:p>
            <a:pPr marL="228600" indent="-228600" algn="r">
              <a:buSzPct val="100000"/>
              <a:buChar char="•"/>
            </a:pPr>
            <a:r>
              <a:t>We have the greatest opportunity to build the new web</a:t>
            </a:r>
          </a:p>
          <a:p>
            <a:pPr marL="228600" indent="-228600" algn="r">
              <a:buSzPct val="100000"/>
              <a:buChar char="•"/>
            </a:pPr>
            <a:r>
              <a:t>Go back to the core user experience of your apps, think of what you can achieve</a:t>
            </a:r>
          </a:p>
          <a:p>
            <a:pPr marL="228600" indent="-228600" algn="r">
              <a:buSzPct val="100000"/>
              <a:buChar char="•"/>
            </a:pPr>
            <a:r>
              <a:t>Not with a single app, but a web of apps connected by a model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Focus on the core user experience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/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Open your mind to the fragmented web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/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t>Go build UI-enabled MCP servers and hosts!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93B17998-B0FD-5F02-2F8D-88961A8A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B0D4393B-0C9D-6DEA-5401-D063A4EBE5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6FDD1265-1689-A9D9-F3ED-91AFBFB09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487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A7EFDA06-46E0-88BA-25EC-9001A10B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9750E492-46DE-6631-AE25-B09656BF8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12B880F5-EA3F-77A1-E86E-667B0EB0D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61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3d6821e8670_4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3d6821e8670_4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Available in all major clients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Over 500 apps in ChatGPT alone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Walmart, Starbucks, Slack, </a:t>
            </a:r>
            <a:r>
              <a:rPr lang="en">
                <a:solidFill>
                  <a:schemeClr val="dk1"/>
                </a:solidFill>
              </a:rPr>
              <a:t>Canva, and many others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F479-3284-B3C4-FC94-B3920837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>
            <a:extLst>
              <a:ext uri="{FF2B5EF4-FFF2-40B4-BE49-F238E27FC236}">
                <a16:creationId xmlns:a16="http://schemas.microsoft.com/office/drawing/2014/main" id="{B9600B4D-14E2-1ABC-0D1B-0CFC8EEB0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>
            <a:extLst>
              <a:ext uri="{FF2B5EF4-FFF2-40B4-BE49-F238E27FC236}">
                <a16:creationId xmlns:a16="http://schemas.microsoft.com/office/drawing/2014/main" id="{38058EF1-8607-A2C5-E389-4017E532E1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56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CDED4F83-A55E-7350-0B94-81AE9B28F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2AEAB457-06E5-F5EC-C2EF-0C47BF0E90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BC890440-3AAC-53F5-A79A-5F60A6037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939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>
          <a:extLst>
            <a:ext uri="{FF2B5EF4-FFF2-40B4-BE49-F238E27FC236}">
              <a16:creationId xmlns:a16="http://schemas.microsoft.com/office/drawing/2014/main" id="{C83A18D3-5C2B-D164-55C0-61EE0E1F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3d6821e8670_4_147:notes">
            <a:extLst>
              <a:ext uri="{FF2B5EF4-FFF2-40B4-BE49-F238E27FC236}">
                <a16:creationId xmlns:a16="http://schemas.microsoft.com/office/drawing/2014/main" id="{E02EECCE-08CE-4CCC-E7AC-2F73714BE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3d6821e8670_4_147:notes">
            <a:extLst>
              <a:ext uri="{FF2B5EF4-FFF2-40B4-BE49-F238E27FC236}">
                <a16:creationId xmlns:a16="http://schemas.microsoft.com/office/drawing/2014/main" id="{88BC06CE-E67C-1C7A-DECB-94FFA56C2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why we created MCP Apps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2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51;p13" descr="Google Shape;51;p13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6" y="-104551"/>
            <a:ext cx="9179631" cy="551316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53;p14" descr="Google Shape;53;p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6" y="-104551"/>
            <a:ext cx="9179631" cy="551316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A0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50;p12" descr="Google Shape;50;p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2347" y="12028"/>
                </a:moveTo>
                <a:cubicBezTo>
                  <a:pt x="12357" y="12017"/>
                  <a:pt x="12371" y="12021"/>
                  <a:pt x="12378" y="12040"/>
                </a:cubicBezTo>
                <a:cubicBezTo>
                  <a:pt x="12384" y="12059"/>
                  <a:pt x="12381" y="12084"/>
                  <a:pt x="12370" y="12095"/>
                </a:cubicBezTo>
                <a:cubicBezTo>
                  <a:pt x="12360" y="12106"/>
                  <a:pt x="12346" y="12100"/>
                  <a:pt x="12339" y="12082"/>
                </a:cubicBezTo>
                <a:cubicBezTo>
                  <a:pt x="12333" y="12063"/>
                  <a:pt x="12336" y="12040"/>
                  <a:pt x="12347" y="1202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. Statement 1">
  <p:cSld name="07. Statement 1">
    <p:bg>
      <p:bgPr>
        <a:solidFill>
          <a:srgbClr val="FFFFFF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5"/>
          <p:cNvSpPr txBox="1"/>
          <p:nvPr/>
        </p:nvSpPr>
        <p:spPr>
          <a:xfrm>
            <a:off x="334074" y="4846611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 Cloud Next 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617" name="Google Shape;617;p75"/>
          <p:cNvSpPr txBox="1"/>
          <p:nvPr/>
        </p:nvSpPr>
        <p:spPr>
          <a:xfrm>
            <a:off x="7301103" y="4832513"/>
            <a:ext cx="1500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Proprietary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618" name="Google Shape;618;p75" title="Asset 3@2x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494" y="2606050"/>
            <a:ext cx="2850506" cy="25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75"/>
          <p:cNvSpPr txBox="1">
            <a:spLocks noGrp="1"/>
          </p:cNvSpPr>
          <p:nvPr>
            <p:ph type="title"/>
          </p:nvPr>
        </p:nvSpPr>
        <p:spPr>
          <a:xfrm>
            <a:off x="334075" y="2569662"/>
            <a:ext cx="5347950" cy="146895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3600"/>
              <a:buFont typeface="Google Sans Medium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75"/>
          <p:cNvSpPr txBox="1">
            <a:spLocks noGrp="1"/>
          </p:cNvSpPr>
          <p:nvPr>
            <p:ph type="title" idx="2"/>
          </p:nvPr>
        </p:nvSpPr>
        <p:spPr>
          <a:xfrm>
            <a:off x="334075" y="342900"/>
            <a:ext cx="7896600" cy="197655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500"/>
              <a:buFont typeface="Google Sans Medium"/>
              <a:buNone/>
              <a:defRPr sz="57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0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. Title - Body 5">
  <p:cSld name="07. Title - Body 5">
    <p:bg>
      <p:bgPr>
        <a:solidFill>
          <a:srgbClr val="FFFFF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6" title="Asset 8@2x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12" y="3342013"/>
            <a:ext cx="3028563" cy="180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6"/>
          <p:cNvSpPr txBox="1"/>
          <p:nvPr/>
        </p:nvSpPr>
        <p:spPr>
          <a:xfrm>
            <a:off x="334074" y="4846611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 Cloud Next 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15" name="Google Shape;315;p46"/>
          <p:cNvSpPr txBox="1"/>
          <p:nvPr/>
        </p:nvSpPr>
        <p:spPr>
          <a:xfrm>
            <a:off x="7301103" y="4832513"/>
            <a:ext cx="1500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Proprietary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16" name="Google Shape;316;p46"/>
          <p:cNvSpPr txBox="1">
            <a:spLocks noGrp="1"/>
          </p:cNvSpPr>
          <p:nvPr>
            <p:ph type="body" idx="1"/>
          </p:nvPr>
        </p:nvSpPr>
        <p:spPr>
          <a:xfrm>
            <a:off x="3474475" y="1574300"/>
            <a:ext cx="5326650" cy="156750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marL="228600" marR="0" lvl="0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●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L="457200" marR="0" lvl="1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○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marL="685800" marR="0" lvl="2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■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marL="914400" marR="0" lvl="3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●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marL="1143000" marR="0" lvl="4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○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marL="1371600" marR="0" lvl="5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■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marL="1600200" marR="0" lvl="6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●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marL="1828800" marR="0" lvl="7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○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marL="2057400" marR="0" lvl="8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Char char="■"/>
              <a:defRPr sz="14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342900" y="1536200"/>
            <a:ext cx="2190000" cy="56640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Font typeface="Google Sans Medium"/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title" idx="2"/>
          </p:nvPr>
        </p:nvSpPr>
        <p:spPr>
          <a:xfrm>
            <a:off x="334075" y="298800"/>
            <a:ext cx="8205900" cy="60840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584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. Statement - Red">
  <p:cSld name="05. Statement - Red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9" title="gcn26_bits_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638" y="3612150"/>
            <a:ext cx="3790825" cy="15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1084725" y="640825"/>
            <a:ext cx="6974550" cy="542100"/>
          </a:xfrm>
          <a:prstGeom prst="rect">
            <a:avLst/>
          </a:prstGeom>
        </p:spPr>
        <p:txBody>
          <a:bodyPr spcFirstLastPara="1" wrap="square" lIns="0" tIns="0" rIns="182850" bIns="0" anchor="b" anchorCtr="0">
            <a:no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oogle Sans Medium"/>
              <a:buNone/>
              <a:defRPr sz="3600"/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title" idx="2"/>
          </p:nvPr>
        </p:nvSpPr>
        <p:spPr>
          <a:xfrm>
            <a:off x="1084725" y="1449350"/>
            <a:ext cx="6974550" cy="2010600"/>
          </a:xfrm>
          <a:prstGeom prst="rect">
            <a:avLst/>
          </a:prstGeom>
        </p:spPr>
        <p:txBody>
          <a:bodyPr spcFirstLastPara="1" wrap="square" lIns="0" tIns="0" rIns="182850" bIns="0" anchor="t" anchorCtr="0">
            <a:noAutofit/>
          </a:bodyPr>
          <a:lstStyle>
            <a:lvl1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800"/>
              <a:buFont typeface="Google Sans Medium"/>
              <a:buNone/>
              <a:defRPr sz="2900"/>
            </a:lvl9pPr>
          </a:lstStyle>
          <a:p>
            <a:endParaRPr/>
          </a:p>
        </p:txBody>
      </p:sp>
      <p:sp>
        <p:nvSpPr>
          <p:cNvPr id="274" name="Google Shape;274;p39"/>
          <p:cNvSpPr txBox="1"/>
          <p:nvPr/>
        </p:nvSpPr>
        <p:spPr>
          <a:xfrm>
            <a:off x="334074" y="4846611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 Cloud Next 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7301103" y="4832513"/>
            <a:ext cx="1500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Proprietary</a:t>
            </a:r>
            <a:endParaRPr sz="7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276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movie.png" descr="pasted-mov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1" y="-2"/>
            <a:ext cx="9215441" cy="51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60;p15"/>
          <p:cNvSpPr txBox="1"/>
          <p:nvPr/>
        </p:nvSpPr>
        <p:spPr>
          <a:xfrm>
            <a:off x="5159830" y="4695049"/>
            <a:ext cx="3744998" cy="415464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algn="r">
              <a:defRPr sz="1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AI Disclosures Convening, 2026</a:t>
            </a:r>
            <a:endParaRPr dirty="0"/>
          </a:p>
        </p:txBody>
      </p:sp>
      <p:sp>
        <p:nvSpPr>
          <p:cNvPr id="149" name="Google Shape;61;p15"/>
          <p:cNvSpPr txBox="1"/>
          <p:nvPr/>
        </p:nvSpPr>
        <p:spPr>
          <a:xfrm>
            <a:off x="222210" y="4695049"/>
            <a:ext cx="2637001" cy="411449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Ido Salomon</a:t>
            </a:r>
          </a:p>
        </p:txBody>
      </p:sp>
      <p:sp>
        <p:nvSpPr>
          <p:cNvPr id="150" name="Google Shape;62;p15"/>
          <p:cNvSpPr txBox="1"/>
          <p:nvPr/>
        </p:nvSpPr>
        <p:spPr>
          <a:xfrm>
            <a:off x="152406" y="26659"/>
            <a:ext cx="8839188" cy="1529049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400" b="1" dirty="0">
                <a:solidFill>
                  <a:srgbClr val="FFFFFF"/>
                </a:solidFill>
                <a:latin typeface="+mj-lt"/>
                <a:sym typeface="Helvetica"/>
              </a:rPr>
              <a:t>Reaching users</a:t>
            </a:r>
          </a:p>
          <a:p>
            <a:pPr algn="ctr"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400" b="1" dirty="0">
                <a:solidFill>
                  <a:srgbClr val="FFFFFF"/>
                </a:solidFill>
                <a:latin typeface="+mj-lt"/>
                <a:sym typeface="Helvetica"/>
              </a:rPr>
              <a:t>with MCP Apps</a:t>
            </a:r>
          </a:p>
        </p:txBody>
      </p:sp>
      <p:pic>
        <p:nvPicPr>
          <p:cNvPr id="151" name="Google Shape;334;p36" descr="Google Shape;334;p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25" y="1912847"/>
            <a:ext cx="2571894" cy="2571895"/>
          </a:xfrm>
          <a:prstGeom prst="rect">
            <a:avLst/>
          </a:prstGeom>
          <a:ln w="12700">
            <a:miter lim="400000"/>
          </a:ln>
          <a:effectLst>
            <a:outerShdw blurRad="63500" dist="25400" dir="27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66503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F78FC-7BAD-E592-71C4-B5BEF4C1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">
            <a:extLst>
              <a:ext uri="{FF2B5EF4-FFF2-40B4-BE49-F238E27FC236}">
                <a16:creationId xmlns:a16="http://schemas.microsoft.com/office/drawing/2014/main" id="{A5CB9D62-D54C-D800-0A45-6A0EEC9AF518}"/>
              </a:ext>
            </a:extLst>
          </p:cNvPr>
          <p:cNvSpPr txBox="1"/>
          <p:nvPr/>
        </p:nvSpPr>
        <p:spPr>
          <a:xfrm>
            <a:off x="6032500" y="2482850"/>
            <a:ext cx="127000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379" name="Google Shape;104;p19">
            <a:extLst>
              <a:ext uri="{FF2B5EF4-FFF2-40B4-BE49-F238E27FC236}">
                <a16:creationId xmlns:a16="http://schemas.microsoft.com/office/drawing/2014/main" id="{95E94020-1961-48F9-BD9E-D04D29537625}"/>
              </a:ext>
            </a:extLst>
          </p:cNvPr>
          <p:cNvSpPr txBox="1"/>
          <p:nvPr/>
        </p:nvSpPr>
        <p:spPr>
          <a:xfrm rot="21599474">
            <a:off x="686328" y="335833"/>
            <a:ext cx="7771341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algn="ctr">
              <a:buClr>
                <a:srgbClr val="FFFFFF"/>
              </a:buClr>
              <a:buSzPts val="6000"/>
            </a:pPr>
            <a:r>
              <a:rPr lang="en-US" sz="3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So why haven’t you heard of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3973C-5D5E-FFD5-F7E6-63943C33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543" y="1472946"/>
            <a:ext cx="3994912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43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FD525E33-6BA8-0769-7CE8-3E67D47B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694D0-29EE-F6F9-C97D-EE326C713810}"/>
              </a:ext>
            </a:extLst>
          </p:cNvPr>
          <p:cNvSpPr/>
          <p:nvPr/>
        </p:nvSpPr>
        <p:spPr>
          <a:xfrm>
            <a:off x="-142242" y="-154418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>
            <a:extLst>
              <a:ext uri="{FF2B5EF4-FFF2-40B4-BE49-F238E27FC236}">
                <a16:creationId xmlns:a16="http://schemas.microsoft.com/office/drawing/2014/main" id="{DEA71C70-7B5A-EE9D-C32E-B0664C923A8A}"/>
              </a:ext>
            </a:extLst>
          </p:cNvPr>
          <p:cNvSpPr txBox="1"/>
          <p:nvPr/>
        </p:nvSpPr>
        <p:spPr>
          <a:xfrm>
            <a:off x="863527" y="1802308"/>
            <a:ext cx="741694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-US" sz="50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Discovery</a:t>
            </a:r>
            <a:r>
              <a:rPr lang="en-US" sz="5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remains a </a:t>
            </a:r>
            <a:r>
              <a:rPr lang="en-US" sz="50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huge gap</a:t>
            </a:r>
            <a:endParaRPr sz="5000" b="1" dirty="0">
              <a:solidFill>
                <a:schemeClr val="accent4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866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86B4A33C-3293-4319-FE3A-A4F5AA59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5B270-AD2B-0E86-F180-6628ED234E3C}"/>
              </a:ext>
            </a:extLst>
          </p:cNvPr>
          <p:cNvSpPr/>
          <p:nvPr/>
        </p:nvSpPr>
        <p:spPr>
          <a:xfrm>
            <a:off x="-142242" y="-154418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>
            <a:extLst>
              <a:ext uri="{FF2B5EF4-FFF2-40B4-BE49-F238E27FC236}">
                <a16:creationId xmlns:a16="http://schemas.microsoft.com/office/drawing/2014/main" id="{B96951A6-D59D-64BE-0AA9-84E0647DF527}"/>
              </a:ext>
            </a:extLst>
          </p:cNvPr>
          <p:cNvSpPr txBox="1"/>
          <p:nvPr/>
        </p:nvSpPr>
        <p:spPr>
          <a:xfrm>
            <a:off x="863527" y="1740754"/>
            <a:ext cx="741694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-US" sz="3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Imagine a </a:t>
            </a:r>
            <a:r>
              <a:rPr lang="en-US" sz="36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fair discovery mechanism</a:t>
            </a:r>
            <a:r>
              <a:rPr lang="en-US" sz="3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built on </a:t>
            </a:r>
            <a:r>
              <a:rPr lang="en-US" sz="36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existing</a:t>
            </a:r>
            <a:r>
              <a:rPr lang="en-US" sz="3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web and MCP primitives</a:t>
            </a:r>
            <a:endParaRPr sz="3600" b="1" dirty="0">
              <a:solidFill>
                <a:schemeClr val="accent1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920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1EBC4AF2-8AD9-B8F5-1754-10E235D3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9E36E-8F06-EAF5-0E67-34DDA27B5B04}"/>
              </a:ext>
            </a:extLst>
          </p:cNvPr>
          <p:cNvSpPr/>
          <p:nvPr/>
        </p:nvSpPr>
        <p:spPr>
          <a:xfrm>
            <a:off x="0" y="-115570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>
            <a:extLst>
              <a:ext uri="{FF2B5EF4-FFF2-40B4-BE49-F238E27FC236}">
                <a16:creationId xmlns:a16="http://schemas.microsoft.com/office/drawing/2014/main" id="{32CAEC6C-C4F0-196E-473F-AB519E26E6EE}"/>
              </a:ext>
            </a:extLst>
          </p:cNvPr>
          <p:cNvSpPr txBox="1"/>
          <p:nvPr/>
        </p:nvSpPr>
        <p:spPr>
          <a:xfrm>
            <a:off x="1484290" y="2110084"/>
            <a:ext cx="6459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" sz="60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Demo time!</a:t>
            </a:r>
            <a:endParaRPr b="1" dirty="0">
              <a:solidFill>
                <a:schemeClr val="accent4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500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7C4B868F-0EAA-F4B6-1918-0490BF0E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FB7E85-80FE-E3BF-BB3A-4BE830152F4C}"/>
              </a:ext>
            </a:extLst>
          </p:cNvPr>
          <p:cNvSpPr/>
          <p:nvPr/>
        </p:nvSpPr>
        <p:spPr>
          <a:xfrm>
            <a:off x="0" y="-115570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89D62-C594-C209-D55E-7418A985D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247" y="0"/>
            <a:ext cx="46395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380;p41"/>
          <p:cNvSpPr txBox="1"/>
          <p:nvPr/>
        </p:nvSpPr>
        <p:spPr>
          <a:xfrm>
            <a:off x="-8834" y="2148838"/>
            <a:ext cx="9161668" cy="845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defRPr sz="6700">
                <a:solidFill>
                  <a:schemeClr val="accent1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Embrace the new web.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388;p42" descr="Google Shape;388;p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272" y="1580563"/>
            <a:ext cx="2143452" cy="2132170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Google Shape;69;p16"/>
          <p:cNvSpPr txBox="1"/>
          <p:nvPr/>
        </p:nvSpPr>
        <p:spPr>
          <a:xfrm>
            <a:off x="2182464" y="4070350"/>
            <a:ext cx="1267202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@idosal1</a:t>
            </a:r>
          </a:p>
        </p:txBody>
      </p:sp>
      <p:sp>
        <p:nvSpPr>
          <p:cNvPr id="1048" name="Google Shape;70;p16"/>
          <p:cNvSpPr txBox="1"/>
          <p:nvPr/>
        </p:nvSpPr>
        <p:spPr>
          <a:xfrm>
            <a:off x="4157888" y="4070350"/>
            <a:ext cx="1267203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idosal</a:t>
            </a:r>
          </a:p>
        </p:txBody>
      </p:sp>
      <p:sp>
        <p:nvSpPr>
          <p:cNvPr id="1049" name="Google Shape;72;p16"/>
          <p:cNvSpPr/>
          <p:nvPr/>
        </p:nvSpPr>
        <p:spPr>
          <a:xfrm>
            <a:off x="1937507" y="4138434"/>
            <a:ext cx="282867" cy="28357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/>
          </a:p>
        </p:txBody>
      </p:sp>
      <p:pic>
        <p:nvPicPr>
          <p:cNvPr id="1050" name="Google Shape;73;p16" descr="Google Shape;73;p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937" y="4138790"/>
            <a:ext cx="282864" cy="28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Google Shape;74;p16" descr="Google Shape;74;p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580" y="4087742"/>
            <a:ext cx="390348" cy="384958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Google Shape;75;p16"/>
          <p:cNvSpPr txBox="1"/>
          <p:nvPr/>
        </p:nvSpPr>
        <p:spPr>
          <a:xfrm>
            <a:off x="5514498" y="4070350"/>
            <a:ext cx="1711502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ido-salomon</a:t>
            </a:r>
          </a:p>
        </p:txBody>
      </p:sp>
      <p:sp>
        <p:nvSpPr>
          <p:cNvPr id="1053" name="Google Shape;386;p42"/>
          <p:cNvSpPr txBox="1"/>
          <p:nvPr/>
        </p:nvSpPr>
        <p:spPr>
          <a:xfrm>
            <a:off x="2037111" y="189806"/>
            <a:ext cx="5069775" cy="106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dirty="0"/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67;p16"/>
          <p:cNvSpPr txBox="1"/>
          <p:nvPr/>
        </p:nvSpPr>
        <p:spPr>
          <a:xfrm>
            <a:off x="2629048" y="2262189"/>
            <a:ext cx="3878104" cy="941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>
              <a:defRPr sz="4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t>Ido Salomon</a:t>
            </a:r>
          </a:p>
        </p:txBody>
      </p:sp>
      <p:sp>
        <p:nvSpPr>
          <p:cNvPr id="156" name="Google Shape;68;p16"/>
          <p:cNvSpPr txBox="1"/>
          <p:nvPr/>
        </p:nvSpPr>
        <p:spPr>
          <a:xfrm>
            <a:off x="84674" y="3095529"/>
            <a:ext cx="8659202" cy="1234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>
              <a:lnSpc>
                <a:spcPct val="115000"/>
              </a:lnSpc>
              <a:defRPr sz="20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/>
              <a:t>Creator @ MCP-UI</a:t>
            </a:r>
            <a:br>
              <a:rPr dirty="0"/>
            </a:br>
            <a:r>
              <a:rPr dirty="0"/>
              <a:t>Co-creator </a:t>
            </a:r>
            <a:r>
              <a:rPr lang="en-US" dirty="0"/>
              <a:t>&amp; Maintainer </a:t>
            </a:r>
            <a:r>
              <a:rPr dirty="0"/>
              <a:t>@ </a:t>
            </a:r>
            <a:r>
              <a:rPr lang="en-US" dirty="0"/>
              <a:t>MCP Apps</a:t>
            </a:r>
            <a:endParaRPr dirty="0"/>
          </a:p>
          <a:p>
            <a:pPr algn="ctr">
              <a:lnSpc>
                <a:spcPct val="115000"/>
              </a:lnSpc>
              <a:defRPr sz="20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IL" dirty="0"/>
              <a:t>Creator @ AgentCraft</a:t>
            </a:r>
          </a:p>
        </p:txBody>
      </p:sp>
      <p:sp>
        <p:nvSpPr>
          <p:cNvPr id="157" name="Google Shape;69;p16"/>
          <p:cNvSpPr txBox="1"/>
          <p:nvPr/>
        </p:nvSpPr>
        <p:spPr>
          <a:xfrm>
            <a:off x="2162126" y="4553606"/>
            <a:ext cx="1267202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@idosal1</a:t>
            </a:r>
          </a:p>
        </p:txBody>
      </p:sp>
      <p:sp>
        <p:nvSpPr>
          <p:cNvPr id="158" name="Google Shape;70;p16"/>
          <p:cNvSpPr txBox="1"/>
          <p:nvPr/>
        </p:nvSpPr>
        <p:spPr>
          <a:xfrm>
            <a:off x="4023252" y="4553606"/>
            <a:ext cx="1267202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idosal</a:t>
            </a:r>
          </a:p>
        </p:txBody>
      </p:sp>
      <p:pic>
        <p:nvPicPr>
          <p:cNvPr id="159" name="1748291457325.jpegGoogle Shape;71;p16" descr="1748291457325.jpegGoogle Shape;71;p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6199" y="284898"/>
            <a:ext cx="2083802" cy="201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4834" y="0"/>
                  <a:pt x="0" y="4837"/>
                  <a:pt x="0" y="10802"/>
                </a:cubicBezTo>
                <a:cubicBezTo>
                  <a:pt x="0" y="16767"/>
                  <a:pt x="4834" y="21600"/>
                  <a:pt x="10798" y="21600"/>
                </a:cubicBezTo>
                <a:cubicBezTo>
                  <a:pt x="16761" y="21600"/>
                  <a:pt x="21600" y="16767"/>
                  <a:pt x="21600" y="10802"/>
                </a:cubicBezTo>
                <a:cubicBezTo>
                  <a:pt x="21600" y="4837"/>
                  <a:pt x="16761" y="0"/>
                  <a:pt x="10798" y="0"/>
                </a:cubicBezTo>
                <a:close/>
              </a:path>
            </a:pathLst>
          </a:custGeom>
          <a:ln w="19050">
            <a:solidFill>
              <a:srgbClr val="FFFFFF"/>
            </a:solidFill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0" name="Google Shape;72;p16"/>
          <p:cNvSpPr/>
          <p:nvPr/>
        </p:nvSpPr>
        <p:spPr>
          <a:xfrm>
            <a:off x="1917169" y="4627740"/>
            <a:ext cx="282867" cy="2835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/>
          </a:p>
        </p:txBody>
      </p:sp>
      <p:pic>
        <p:nvPicPr>
          <p:cNvPr id="161" name="Google Shape;73;p16" descr="Google Shape;73;p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01" y="4621526"/>
            <a:ext cx="282864" cy="28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74;p16" descr="Google Shape;74;p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44" y="4570476"/>
            <a:ext cx="390348" cy="38495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75;p16"/>
          <p:cNvSpPr txBox="1"/>
          <p:nvPr/>
        </p:nvSpPr>
        <p:spPr>
          <a:xfrm>
            <a:off x="5515326" y="4553606"/>
            <a:ext cx="1711504" cy="49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1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ido-salomon</a:t>
            </a:r>
          </a:p>
        </p:txBody>
      </p:sp>
    </p:spTree>
    <p:extLst>
      <p:ext uri="{BB962C8B-B14F-4D97-AF65-F5344CB8AC3E}">
        <p14:creationId xmlns:p14="http://schemas.microsoft.com/office/powerpoint/2010/main" val="19620109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7886236E-2E72-C345-82DF-CCC312E029D3}"/>
              </a:ext>
            </a:extLst>
          </p:cNvPr>
          <p:cNvSpPr txBox="1"/>
          <p:nvPr/>
        </p:nvSpPr>
        <p:spPr>
          <a:xfrm>
            <a:off x="1762760" y="597356"/>
            <a:ext cx="561848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lvl="0" algn="ctr">
              <a:buClr>
                <a:srgbClr val="FFFFFF"/>
              </a:buClr>
              <a:buSzPts val="6000"/>
            </a:pPr>
            <a:r>
              <a: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Our focus </a:t>
            </a:r>
            <a:r>
              <a:rPr lang="en-US" sz="28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so far</a:t>
            </a:r>
          </a:p>
        </p:txBody>
      </p:sp>
      <p:sp>
        <p:nvSpPr>
          <p:cNvPr id="45" name="node_Publisher">
            <a:extLst>
              <a:ext uri="{FF2B5EF4-FFF2-40B4-BE49-F238E27FC236}">
                <a16:creationId xmlns:a16="http://schemas.microsoft.com/office/drawing/2014/main" id="{C00BA444-2E94-8C44-902E-3A0798D7C26D}"/>
              </a:ext>
            </a:extLst>
          </p:cNvPr>
          <p:cNvSpPr/>
          <p:nvPr/>
        </p:nvSpPr>
        <p:spPr>
          <a:xfrm>
            <a:off x="1143000" y="1841500"/>
            <a:ext cx="1524000" cy="1524000"/>
          </a:xfrm>
          <a:prstGeom prst="ellipse">
            <a:avLst/>
          </a:prstGeom>
          <a:solidFill>
            <a:srgbClr val="1F1F1F"/>
          </a:solidFill>
          <a:ln w="12700" cap="flat">
            <a:solidFill>
              <a:srgbClr val="2A2A2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label_Publisher">
            <a:extLst>
              <a:ext uri="{FF2B5EF4-FFF2-40B4-BE49-F238E27FC236}">
                <a16:creationId xmlns:a16="http://schemas.microsoft.com/office/drawing/2014/main" id="{DF2C3B85-C318-8941-9C64-A70CA816518B}"/>
              </a:ext>
            </a:extLst>
          </p:cNvPr>
          <p:cNvSpPr txBox="1"/>
          <p:nvPr/>
        </p:nvSpPr>
        <p:spPr>
          <a:xfrm>
            <a:off x="889000" y="3517900"/>
            <a:ext cx="2032000" cy="30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"/>
                <a:cs typeface="Poppins"/>
                <a:sym typeface="Arial"/>
              </a:rPr>
              <a:t>Publisher</a:t>
            </a:r>
            <a:endParaRPr kumimoji="0" lang="en-IL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47" name="arrow_line_1">
            <a:extLst>
              <a:ext uri="{FF2B5EF4-FFF2-40B4-BE49-F238E27FC236}">
                <a16:creationId xmlns:a16="http://schemas.microsoft.com/office/drawing/2014/main" id="{88027BBF-75F7-5641-84DC-E04EC14E5CF8}"/>
              </a:ext>
            </a:extLst>
          </p:cNvPr>
          <p:cNvSpPr/>
          <p:nvPr/>
        </p:nvSpPr>
        <p:spPr>
          <a:xfrm>
            <a:off x="2667000" y="2590800"/>
            <a:ext cx="939800" cy="25400"/>
          </a:xfrm>
          <a:prstGeom prst="rect">
            <a:avLst/>
          </a:prstGeom>
          <a:solidFill>
            <a:srgbClr val="53535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8" name="arrow_head_1">
            <a:extLst>
              <a:ext uri="{FF2B5EF4-FFF2-40B4-BE49-F238E27FC236}">
                <a16:creationId xmlns:a16="http://schemas.microsoft.com/office/drawing/2014/main" id="{0664FC2F-D888-6F4D-8108-FF141200C438}"/>
              </a:ext>
            </a:extLst>
          </p:cNvPr>
          <p:cNvSpPr/>
          <p:nvPr/>
        </p:nvSpPr>
        <p:spPr>
          <a:xfrm>
            <a:off x="3556000" y="2501900"/>
            <a:ext cx="177800" cy="203200"/>
          </a:xfrm>
          <a:prstGeom prst="rightArrow">
            <a:avLst/>
          </a:prstGeom>
          <a:solidFill>
            <a:srgbClr val="53535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0" name="node_Model">
            <a:extLst>
              <a:ext uri="{FF2B5EF4-FFF2-40B4-BE49-F238E27FC236}">
                <a16:creationId xmlns:a16="http://schemas.microsoft.com/office/drawing/2014/main" id="{0F965137-9957-8A42-B1E2-CCE068D5E245}"/>
              </a:ext>
            </a:extLst>
          </p:cNvPr>
          <p:cNvSpPr/>
          <p:nvPr/>
        </p:nvSpPr>
        <p:spPr>
          <a:xfrm>
            <a:off x="3810000" y="1841500"/>
            <a:ext cx="1524000" cy="1524000"/>
          </a:xfrm>
          <a:prstGeom prst="ellipse">
            <a:avLst/>
          </a:prstGeom>
          <a:solidFill>
            <a:srgbClr val="1F1F1F"/>
          </a:solidFill>
          <a:ln w="12700" cap="flat">
            <a:solidFill>
              <a:srgbClr val="2A2A2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1" name="label_Model">
            <a:extLst>
              <a:ext uri="{FF2B5EF4-FFF2-40B4-BE49-F238E27FC236}">
                <a16:creationId xmlns:a16="http://schemas.microsoft.com/office/drawing/2014/main" id="{FE439E62-716A-054E-A39D-F240F6E341C1}"/>
              </a:ext>
            </a:extLst>
          </p:cNvPr>
          <p:cNvSpPr txBox="1"/>
          <p:nvPr/>
        </p:nvSpPr>
        <p:spPr>
          <a:xfrm>
            <a:off x="3556000" y="3517900"/>
            <a:ext cx="2032000" cy="30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"/>
                <a:cs typeface="Poppins"/>
                <a:sym typeface="Arial"/>
              </a:rPr>
              <a:t>Model</a:t>
            </a:r>
            <a:endParaRPr kumimoji="0" lang="en-IL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52" name="arrow_line_2">
            <a:extLst>
              <a:ext uri="{FF2B5EF4-FFF2-40B4-BE49-F238E27FC236}">
                <a16:creationId xmlns:a16="http://schemas.microsoft.com/office/drawing/2014/main" id="{ECDB08CA-A640-8C4D-8B9A-2AF821FB93F7}"/>
              </a:ext>
            </a:extLst>
          </p:cNvPr>
          <p:cNvSpPr/>
          <p:nvPr/>
        </p:nvSpPr>
        <p:spPr>
          <a:xfrm>
            <a:off x="5334000" y="2590800"/>
            <a:ext cx="939800" cy="25400"/>
          </a:xfrm>
          <a:prstGeom prst="rect">
            <a:avLst/>
          </a:prstGeom>
          <a:solidFill>
            <a:srgbClr val="53535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3" name="arrow_head_2">
            <a:extLst>
              <a:ext uri="{FF2B5EF4-FFF2-40B4-BE49-F238E27FC236}">
                <a16:creationId xmlns:a16="http://schemas.microsoft.com/office/drawing/2014/main" id="{2BC860D2-06C2-9B42-80C9-F10E68862F77}"/>
              </a:ext>
            </a:extLst>
          </p:cNvPr>
          <p:cNvSpPr/>
          <p:nvPr/>
        </p:nvSpPr>
        <p:spPr>
          <a:xfrm>
            <a:off x="6223000" y="2501900"/>
            <a:ext cx="177800" cy="203200"/>
          </a:xfrm>
          <a:prstGeom prst="rightArrow">
            <a:avLst/>
          </a:prstGeom>
          <a:solidFill>
            <a:srgbClr val="53535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5" name="node_User">
            <a:extLst>
              <a:ext uri="{FF2B5EF4-FFF2-40B4-BE49-F238E27FC236}">
                <a16:creationId xmlns:a16="http://schemas.microsoft.com/office/drawing/2014/main" id="{876DCF58-F1EB-0E4E-BB1F-920102F83068}"/>
              </a:ext>
            </a:extLst>
          </p:cNvPr>
          <p:cNvSpPr/>
          <p:nvPr/>
        </p:nvSpPr>
        <p:spPr>
          <a:xfrm>
            <a:off x="6477000" y="1841500"/>
            <a:ext cx="1524000" cy="1524000"/>
          </a:xfrm>
          <a:prstGeom prst="ellipse">
            <a:avLst/>
          </a:prstGeom>
          <a:solidFill>
            <a:srgbClr val="1F1F1F"/>
          </a:solidFill>
          <a:ln w="12700" cap="flat">
            <a:solidFill>
              <a:srgbClr val="2A2A2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clip" horzOverflow="clip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6" name="label_User">
            <a:extLst>
              <a:ext uri="{FF2B5EF4-FFF2-40B4-BE49-F238E27FC236}">
                <a16:creationId xmlns:a16="http://schemas.microsoft.com/office/drawing/2014/main" id="{B880D1E6-2B0F-FC47-A0B3-F854D27A3B0A}"/>
              </a:ext>
            </a:extLst>
          </p:cNvPr>
          <p:cNvSpPr txBox="1"/>
          <p:nvPr/>
        </p:nvSpPr>
        <p:spPr>
          <a:xfrm>
            <a:off x="6223000" y="3517900"/>
            <a:ext cx="2032000" cy="30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"/>
                <a:cs typeface="Poppins"/>
                <a:sym typeface="Arial"/>
              </a:rPr>
              <a:t>User</a:t>
            </a:r>
            <a:endParaRPr kumimoji="0" lang="en-IL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57" name="callout_publisher">
            <a:extLst>
              <a:ext uri="{FF2B5EF4-FFF2-40B4-BE49-F238E27FC236}">
                <a16:creationId xmlns:a16="http://schemas.microsoft.com/office/drawing/2014/main" id="{424F1154-3763-0B4F-BC59-3157E9860F06}"/>
              </a:ext>
            </a:extLst>
          </p:cNvPr>
          <p:cNvSpPr txBox="1"/>
          <p:nvPr/>
        </p:nvSpPr>
        <p:spPr>
          <a:xfrm>
            <a:off x="889000" y="4000500"/>
            <a:ext cx="2032000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>
                <a:ln>
                  <a:noFill/>
                </a:ln>
                <a:solidFill>
                  <a:srgbClr val="FFAB40"/>
                </a:solidFill>
                <a:effectLst/>
                <a:uFillTx/>
                <a:latin typeface="Poppins"/>
                <a:cs typeface="Poppins"/>
                <a:sym typeface="Arial"/>
              </a:rPr>
              <a:t>Gets a citation
(maybe)</a:t>
            </a:r>
            <a:endParaRPr kumimoji="0" lang="en-IL" sz="1100" b="1" i="0" u="none" strike="noStrike" cap="none" spc="0" normalizeH="0" baseline="0">
              <a:ln>
                <a:noFill/>
              </a:ln>
              <a:solidFill>
                <a:srgbClr val="FFAB40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58" name="callout_model">
            <a:extLst>
              <a:ext uri="{FF2B5EF4-FFF2-40B4-BE49-F238E27FC236}">
                <a16:creationId xmlns:a16="http://schemas.microsoft.com/office/drawing/2014/main" id="{0097815F-91BD-C946-A394-88EB7C215347}"/>
              </a:ext>
            </a:extLst>
          </p:cNvPr>
          <p:cNvSpPr txBox="1"/>
          <p:nvPr/>
        </p:nvSpPr>
        <p:spPr>
          <a:xfrm>
            <a:off x="3556000" y="4000500"/>
            <a:ext cx="2032000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>
                <a:ln>
                  <a:noFill/>
                </a:ln>
                <a:solidFill>
                  <a:srgbClr val="FFAB40"/>
                </a:solidFill>
                <a:effectLst/>
                <a:uFillTx/>
                <a:latin typeface="Poppins"/>
                <a:cs typeface="Poppins"/>
                <a:sym typeface="Arial"/>
              </a:rPr>
              <a:t>Owns the
customer</a:t>
            </a:r>
            <a:endParaRPr kumimoji="0" lang="en-IL" sz="1100" b="1" i="0" u="none" strike="noStrike" cap="none" spc="0" normalizeH="0" baseline="0">
              <a:ln>
                <a:noFill/>
              </a:ln>
              <a:solidFill>
                <a:srgbClr val="FFAB40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59" name="callout_user">
            <a:extLst>
              <a:ext uri="{FF2B5EF4-FFF2-40B4-BE49-F238E27FC236}">
                <a16:creationId xmlns:a16="http://schemas.microsoft.com/office/drawing/2014/main" id="{AEF68BDB-28D0-AD43-B85C-13B8B743327C}"/>
              </a:ext>
            </a:extLst>
          </p:cNvPr>
          <p:cNvSpPr txBox="1"/>
          <p:nvPr/>
        </p:nvSpPr>
        <p:spPr>
          <a:xfrm>
            <a:off x="6223000" y="4000500"/>
            <a:ext cx="20320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FFAB40"/>
                </a:solidFill>
                <a:effectLst/>
                <a:uFillTx/>
                <a:latin typeface="Poppins"/>
                <a:cs typeface="Poppins"/>
                <a:sym typeface="Arial"/>
              </a:rPr>
              <a:t>Sees the brand
in fine print (maybe)</a:t>
            </a:r>
            <a:endParaRPr kumimoji="0" lang="en-IL" sz="1100" b="1" i="0" u="none" strike="noStrike" cap="none" spc="0" normalizeH="0" baseline="0" dirty="0">
              <a:ln>
                <a:noFill/>
              </a:ln>
              <a:solidFill>
                <a:srgbClr val="FFAB40"/>
              </a:solidFill>
              <a:effectLst/>
              <a:uFillTx/>
              <a:latin typeface="Poppins"/>
              <a:cs typeface="Poppins"/>
              <a:sym typeface="Arial"/>
            </a:endParaRPr>
          </a:p>
        </p:txBody>
      </p:sp>
      <p:pic>
        <p:nvPicPr>
          <p:cNvPr id="61" name="Graphic 61" descr="Publish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500" y="2286000"/>
            <a:ext cx="635000" cy="635000"/>
          </a:xfrm>
          <a:prstGeom prst="rect">
            <a:avLst/>
          </a:prstGeom>
        </p:spPr>
      </p:pic>
      <p:pic>
        <p:nvPicPr>
          <p:cNvPr id="62" name="Graphic 62" descr="Mode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500" y="2286000"/>
            <a:ext cx="635000" cy="635000"/>
          </a:xfrm>
          <a:prstGeom prst="rect">
            <a:avLst/>
          </a:prstGeom>
        </p:spPr>
      </p:pic>
      <p:pic>
        <p:nvPicPr>
          <p:cNvPr id="63" name="Graphic 63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1500" y="228600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12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73A0D4-42B4-D9FA-415D-E87715755363}"/>
              </a:ext>
            </a:extLst>
          </p:cNvPr>
          <p:cNvSpPr/>
          <p:nvPr/>
        </p:nvSpPr>
        <p:spPr>
          <a:xfrm>
            <a:off x="-162560" y="-152400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Google Shape;104;p19">
            <a:extLst>
              <a:ext uri="{FF2B5EF4-FFF2-40B4-BE49-F238E27FC236}">
                <a16:creationId xmlns:a16="http://schemas.microsoft.com/office/drawing/2014/main" id="{775A81EA-F0F4-452A-5C8B-FED4F03ABBBB}"/>
              </a:ext>
            </a:extLst>
          </p:cNvPr>
          <p:cNvSpPr txBox="1"/>
          <p:nvPr/>
        </p:nvSpPr>
        <p:spPr>
          <a:xfrm rot="21599474">
            <a:off x="647100" y="1940823"/>
            <a:ext cx="7849800" cy="126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>
              <a:defRPr sz="3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dirty="0"/>
              <a:t>What if </a:t>
            </a:r>
            <a:r>
              <a:rPr dirty="0">
                <a:solidFill>
                  <a:schemeClr val="accent4"/>
                </a:solidFill>
              </a:rPr>
              <a:t>every app </a:t>
            </a:r>
            <a:r>
              <a:rPr dirty="0"/>
              <a:t>in the world could send </a:t>
            </a:r>
            <a:r>
              <a:rPr dirty="0">
                <a:solidFill>
                  <a:schemeClr val="accent1"/>
                </a:solidFill>
              </a:rPr>
              <a:t>its own UI </a:t>
            </a:r>
            <a:r>
              <a:rPr dirty="0"/>
              <a:t>to </a:t>
            </a:r>
            <a:r>
              <a:rPr lang="en-US" dirty="0">
                <a:solidFill>
                  <a:schemeClr val="accent4"/>
                </a:solidFill>
              </a:rPr>
              <a:t>any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host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67F1D-F13F-1C12-D386-C4B55E4A91F0}"/>
              </a:ext>
            </a:extLst>
          </p:cNvPr>
          <p:cNvSpPr/>
          <p:nvPr/>
        </p:nvSpPr>
        <p:spPr>
          <a:xfrm>
            <a:off x="-142242" y="-154418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/>
          <p:cNvSpPr txBox="1"/>
          <p:nvPr/>
        </p:nvSpPr>
        <p:spPr>
          <a:xfrm>
            <a:off x="1342048" y="2071237"/>
            <a:ext cx="6459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" sz="6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Enter</a:t>
            </a:r>
            <a:r>
              <a:rPr lang="en" sz="60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MCP Apps</a:t>
            </a:r>
            <a:endParaRPr b="1" dirty="0"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"/>
          <p:cNvSpPr txBox="1"/>
          <p:nvPr/>
        </p:nvSpPr>
        <p:spPr>
          <a:xfrm>
            <a:off x="6032500" y="2482850"/>
            <a:ext cx="127000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379" name="Google Shape;104;p19"/>
          <p:cNvSpPr txBox="1"/>
          <p:nvPr/>
        </p:nvSpPr>
        <p:spPr>
          <a:xfrm rot="21599474">
            <a:off x="1650786" y="878995"/>
            <a:ext cx="5842427" cy="338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algn="ctr">
              <a:buClr>
                <a:srgbClr val="FFFFFF"/>
              </a:buClr>
              <a:buSzPts val="6000"/>
            </a:pPr>
            <a:r>
              <a:rPr lang="en-US" sz="3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Interactive apps over MCP</a:t>
            </a:r>
          </a:p>
          <a:p>
            <a:pPr lvl="0" algn="ctr">
              <a:buClr>
                <a:srgbClr val="FFFFFF"/>
              </a:buClr>
              <a:buSzPts val="6000"/>
            </a:pPr>
            <a:endParaRPr lang="en-US" sz="3200" b="1" dirty="0">
              <a:solidFill>
                <a:schemeClr val="accent2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  <a:p>
            <a:pPr lvl="0" algn="ctr">
              <a:buClr>
                <a:srgbClr val="FFFFFF"/>
              </a:buClr>
              <a:buSzPts val="6000"/>
            </a:pPr>
            <a:r>
              <a:rPr lang="en-US" sz="3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Standardizing</a:t>
            </a:r>
            <a:r>
              <a:rPr lang="en-US" sz="3200" b="1" dirty="0">
                <a:solidFill>
                  <a:schemeClr val="dk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UI transmission</a:t>
            </a:r>
          </a:p>
          <a:p>
            <a:pPr lvl="0" algn="ctr">
              <a:buClr>
                <a:srgbClr val="FFFFFF"/>
              </a:buClr>
              <a:buSzPts val="6000"/>
            </a:pPr>
            <a:r>
              <a:rPr lang="en-US" sz="3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And</a:t>
            </a:r>
          </a:p>
          <a:p>
            <a:pPr lvl="0" algn="ctr">
              <a:buClr>
                <a:srgbClr val="FFFFFF"/>
              </a:buClr>
              <a:buSzPts val="6000"/>
            </a:pPr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UI&lt;&gt;Host communication</a:t>
            </a:r>
            <a:endParaRPr lang="en-US" sz="9600" b="1" dirty="0">
              <a:solidFill>
                <a:schemeClr val="accent1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  <a:p>
            <a:pPr lvl="0" algn="ctr">
              <a:buClr>
                <a:schemeClr val="accent1"/>
              </a:buClr>
              <a:buSzPts val="7800"/>
            </a:pPr>
            <a:endParaRPr lang="en-US" sz="1600" b="1" dirty="0">
              <a:solidFill>
                <a:schemeClr val="dk1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AF8D51B6-1280-0A64-B024-3DBECEC7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FC65-F7A9-584E-0728-0D100F6775B6}"/>
              </a:ext>
            </a:extLst>
          </p:cNvPr>
          <p:cNvSpPr/>
          <p:nvPr/>
        </p:nvSpPr>
        <p:spPr>
          <a:xfrm>
            <a:off x="-142242" y="-154418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>
            <a:extLst>
              <a:ext uri="{FF2B5EF4-FFF2-40B4-BE49-F238E27FC236}">
                <a16:creationId xmlns:a16="http://schemas.microsoft.com/office/drawing/2014/main" id="{C4813811-F235-9ACB-B98C-A0D65A793A8D}"/>
              </a:ext>
            </a:extLst>
          </p:cNvPr>
          <p:cNvSpPr txBox="1"/>
          <p:nvPr/>
        </p:nvSpPr>
        <p:spPr>
          <a:xfrm>
            <a:off x="863527" y="1802308"/>
            <a:ext cx="741694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" sz="50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Apps</a:t>
            </a:r>
            <a:r>
              <a:rPr lang="en" sz="5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interact with users </a:t>
            </a:r>
            <a:r>
              <a:rPr lang="en" sz="50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directly</a:t>
            </a:r>
            <a:endParaRPr sz="5000" b="1" dirty="0">
              <a:solidFill>
                <a:schemeClr val="accent1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>
          <a:extLst>
            <a:ext uri="{FF2B5EF4-FFF2-40B4-BE49-F238E27FC236}">
              <a16:creationId xmlns:a16="http://schemas.microsoft.com/office/drawing/2014/main" id="{098227FA-1328-D8E1-2485-432AE073C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D28D6-CE4A-7254-D31B-E2C4A63012F0}"/>
              </a:ext>
            </a:extLst>
          </p:cNvPr>
          <p:cNvSpPr/>
          <p:nvPr/>
        </p:nvSpPr>
        <p:spPr>
          <a:xfrm>
            <a:off x="-142242" y="-154418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09" name="Google Shape;1809;p225">
            <a:extLst>
              <a:ext uri="{FF2B5EF4-FFF2-40B4-BE49-F238E27FC236}">
                <a16:creationId xmlns:a16="http://schemas.microsoft.com/office/drawing/2014/main" id="{103DCAA2-DA33-164B-B2AD-DDFBD5F857CD}"/>
              </a:ext>
            </a:extLst>
          </p:cNvPr>
          <p:cNvSpPr txBox="1"/>
          <p:nvPr/>
        </p:nvSpPr>
        <p:spPr>
          <a:xfrm>
            <a:off x="96252" y="1794238"/>
            <a:ext cx="895149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1" algn="ctr">
              <a:buClr>
                <a:schemeClr val="accent4"/>
              </a:buClr>
              <a:buSzPts val="12000"/>
            </a:pPr>
            <a:r>
              <a:rPr lang="en" sz="48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Clients</a:t>
            </a:r>
            <a:r>
              <a:rPr lang="en" sz="48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 gain </a:t>
            </a:r>
            <a:r>
              <a:rPr lang="en" sz="48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capabilities</a:t>
            </a:r>
            <a:r>
              <a:rPr lang="en" sz="48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, </a:t>
            </a:r>
            <a:r>
              <a:rPr lang="en" sz="48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trust</a:t>
            </a:r>
            <a:r>
              <a:rPr lang="en" sz="48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, and </a:t>
            </a:r>
            <a:r>
              <a:rPr lang="en" sz="48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telemetry</a:t>
            </a:r>
            <a:endParaRPr sz="4800" b="1" dirty="0">
              <a:solidFill>
                <a:schemeClr val="accent4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907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F3095-67D7-8E5C-CB80-9EC3C394E607}"/>
              </a:ext>
            </a:extLst>
          </p:cNvPr>
          <p:cNvSpPr/>
          <p:nvPr/>
        </p:nvSpPr>
        <p:spPr>
          <a:xfrm>
            <a:off x="-162560" y="-152400"/>
            <a:ext cx="9428480" cy="5374640"/>
          </a:xfrm>
          <a:prstGeom prst="rect">
            <a:avLst/>
          </a:prstGeom>
          <a:solidFill>
            <a:srgbClr val="151515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94" name="Google Shape;1994;p249"/>
          <p:cNvSpPr txBox="1"/>
          <p:nvPr/>
        </p:nvSpPr>
        <p:spPr>
          <a:xfrm rot="-530">
            <a:off x="196125" y="811325"/>
            <a:ext cx="875175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  <a:buSzPts val="13400"/>
            </a:pPr>
            <a:r>
              <a:rPr lang="en" sz="6700" b="1" dirty="0">
                <a:solidFill>
                  <a:schemeClr val="accent1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MCP Apps are </a:t>
            </a:r>
            <a:r>
              <a:rPr lang="en" sz="6700" b="1" dirty="0">
                <a:solidFill>
                  <a:schemeClr val="accent4"/>
                </a:solidFill>
                <a:latin typeface="Poppins" pitchFamily="2" charset="77"/>
                <a:ea typeface="Google Sans Medium"/>
                <a:cs typeface="Poppins" pitchFamily="2" charset="77"/>
                <a:sym typeface="Google Sans Medium"/>
              </a:rPr>
              <a:t>everywhere</a:t>
            </a:r>
            <a:endParaRPr b="1" dirty="0">
              <a:solidFill>
                <a:schemeClr val="accent4"/>
              </a:solidFill>
              <a:latin typeface="Poppins" pitchFamily="2" charset="77"/>
              <a:ea typeface="Google Sans Medium"/>
              <a:cs typeface="Poppins" pitchFamily="2" charset="77"/>
              <a:sym typeface="Google Sans Medium"/>
            </a:endParaRPr>
          </a:p>
        </p:txBody>
      </p:sp>
      <p:pic>
        <p:nvPicPr>
          <p:cNvPr id="1995" name="Google Shape;1995;p249" title="openai-svgrepo-com (1).png"/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2" y="2835988"/>
            <a:ext cx="127317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" name="Google Shape;1996;p24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06" y="2646901"/>
            <a:ext cx="1651349" cy="16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24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218" y="2713038"/>
            <a:ext cx="1519076" cy="15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8" name="Google Shape;1998;p249" title="960px-Visual_Studio_Code_1.35_icon.svg.png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474" y="2749613"/>
            <a:ext cx="1445925" cy="14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9" name="Google Shape;1999;p24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599" y="2691427"/>
            <a:ext cx="1651338" cy="165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151515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151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151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4443BB-9043-F34F-B7A0-21F6B25E90A4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fc27f27f-dbda-41a1-8d0b-7b69acf6550f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296</Words>
  <Application>Microsoft Macintosh PowerPoint</Application>
  <PresentationFormat>On-screen Show (16:9)</PresentationFormat>
  <Paragraphs>59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Google Sans Medium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Ilan Strauss</cp:lastModifiedBy>
  <cp:revision>5</cp:revision>
  <dcterms:modified xsi:type="dcterms:W3CDTF">2026-06-02T19:02:54Z</dcterms:modified>
</cp:coreProperties>
</file>